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61" r:id="rId3"/>
    <p:sldId id="259" r:id="rId4"/>
    <p:sldId id="260" r:id="rId5"/>
    <p:sldId id="262" r:id="rId6"/>
    <p:sldId id="257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2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1EB23A8-0932-4A00-9E13-D36CBD98AD81}" type="datetimeFigureOut">
              <a:rPr lang="en-US"/>
              <a:pPr>
                <a:defRPr/>
              </a:pPr>
              <a:t>10/19/2009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343F01D-5C2B-4F23-A71D-3CED8671A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A0B3D1D-47DD-4E82-8A22-6F6EDCBB882B}" type="datetimeFigureOut">
              <a:rPr lang="en-US"/>
              <a:pPr>
                <a:defRPr/>
              </a:pPr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3C41B0E-114B-4B4A-8138-B535EF30D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AA1E693-FCBC-4BFC-8FEF-30D7F067C49A}" type="datetimeFigureOut">
              <a:rPr lang="en-US"/>
              <a:pPr>
                <a:defRPr/>
              </a:pPr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16DE548-117D-42B1-9611-A990B2C20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8693A20-AEBC-4788-860C-1B9FEF5D2854}" type="datetimeFigureOut">
              <a:rPr lang="en-US"/>
              <a:pPr>
                <a:defRPr/>
              </a:pPr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53305AD-41DE-4E28-A789-B1FDF50E9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0B05E15-9949-4B47-BEEA-4B38A6A106E7}" type="datetimeFigureOut">
              <a:rPr lang="en-US"/>
              <a:pPr>
                <a:defRPr/>
              </a:pPr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336B092-AFD4-4AD6-B6F6-849B2C440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D6FE209-3A84-42E7-B580-0D2FB6D25D5C}" type="datetimeFigureOut">
              <a:rPr lang="en-US"/>
              <a:pPr>
                <a:defRPr/>
              </a:pPr>
              <a:t>10/19/2009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FB3B804-C5A4-44BD-AD24-D2618419B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6E01F6B-A0B6-4168-9098-15FA1FDCD7C0}" type="datetimeFigureOut">
              <a:rPr lang="en-US"/>
              <a:pPr>
                <a:defRPr/>
              </a:pPr>
              <a:t>10/19/2009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0E54A66-3F82-43FE-BFCE-3606ABDFA2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53A1789-F87A-4A51-B511-4332DFF289B6}" type="datetimeFigureOut">
              <a:rPr lang="en-US"/>
              <a:pPr>
                <a:defRPr/>
              </a:pPr>
              <a:t>10/19/2009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45E3445-1CD2-4204-A27E-3A4DB50107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B8B9B19-DFF1-4753-88F4-372D30730551}" type="datetimeFigureOut">
              <a:rPr lang="en-US"/>
              <a:pPr>
                <a:defRPr/>
              </a:pPr>
              <a:t>10/19/2009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34ED137-C4AB-4E18-91DC-09CD94568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6FFEE6C-794B-4DA3-91DB-9CF6D7982203}" type="datetimeFigureOut">
              <a:rPr lang="en-US"/>
              <a:pPr>
                <a:defRPr/>
              </a:pPr>
              <a:t>10/19/2009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1D2AF71-427D-453C-8759-1ABDED55F2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2BCAF5E-4BA0-4FDE-BF07-267F45619559}" type="datetimeFigureOut">
              <a:rPr lang="en-US"/>
              <a:pPr>
                <a:defRPr/>
              </a:pPr>
              <a:t>10/19/2009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3DB3507-1BB5-4166-8B85-AFCB4BBB6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BD13DCB-272E-498C-B2C9-BFBB12C69477}" type="datetimeFigureOut">
              <a:rPr lang="en-US"/>
              <a:pPr>
                <a:defRPr/>
              </a:pPr>
              <a:t>10/19/2009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C85DF28-F95A-4CA0-B2DE-A4BF174052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accent1">
                    <a:lumMod val="75000"/>
                  </a:schemeClr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r>
              <a:rPr lang="en-US"/>
              <a:t>A Minute on FERPA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37609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Palatino Linotype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Palatino Linotype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Palatino Linotype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Palatino Linotype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Palatino Linotype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Palatino Linotype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Palatino Linotype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Palatino Linotype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37609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76092"/>
        </a:buClr>
        <a:buFont typeface="Wingdings" pitchFamily="2" charset="2"/>
        <a:buChar char=""/>
        <a:defRPr sz="3200" kern="1200">
          <a:solidFill>
            <a:srgbClr val="376092"/>
          </a:solidFill>
          <a:latin typeface="Palatino Linotype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76092"/>
        </a:buClr>
        <a:buFont typeface="Wingdings 2" pitchFamily="18" charset="2"/>
        <a:buChar char=""/>
        <a:defRPr sz="2800" kern="1200">
          <a:solidFill>
            <a:srgbClr val="376092"/>
          </a:solidFill>
          <a:latin typeface="Palatino Linotype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76092"/>
        </a:buClr>
        <a:buFont typeface="Wingdings 2" pitchFamily="18" charset="2"/>
        <a:buChar char=""/>
        <a:defRPr sz="2400" kern="1200">
          <a:solidFill>
            <a:srgbClr val="376092"/>
          </a:solidFill>
          <a:latin typeface="Palatino Linotype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76092"/>
        </a:buClr>
        <a:buFont typeface="Wingdings 2" pitchFamily="18" charset="2"/>
        <a:buChar char=""/>
        <a:defRPr sz="2000" kern="1200">
          <a:solidFill>
            <a:srgbClr val="376092"/>
          </a:solidFill>
          <a:latin typeface="Palatino Linotype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76092"/>
        </a:buClr>
        <a:buFont typeface="Wingdings 2" pitchFamily="18" charset="2"/>
        <a:buChar char=""/>
        <a:defRPr sz="2000" kern="1200">
          <a:solidFill>
            <a:srgbClr val="376092"/>
          </a:solidFill>
          <a:latin typeface="Palatino Linotype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3124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800" dirty="0" smtClean="0">
                <a:solidFill>
                  <a:schemeClr val="accent1">
                    <a:lumMod val="75000"/>
                  </a:schemeClr>
                </a:solidFill>
              </a:rPr>
              <a:t>A Minute </a:t>
            </a:r>
            <a:br>
              <a:rPr lang="en-US" sz="8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6000" i="1" dirty="0" smtClean="0">
                <a:solidFill>
                  <a:schemeClr val="accent1">
                    <a:lumMod val="75000"/>
                  </a:schemeClr>
                </a:solidFill>
              </a:rPr>
              <a:t>on</a:t>
            </a:r>
            <a:r>
              <a:rPr lang="en-US" sz="8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en-US" sz="8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8800" dirty="0" smtClean="0">
                <a:solidFill>
                  <a:schemeClr val="accent1">
                    <a:lumMod val="75000"/>
                  </a:schemeClr>
                </a:solidFill>
              </a:rPr>
              <a:t>FERPA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FERPA provides Students with</a:t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4 Basic Rights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/>
            <a:endParaRPr lang="en-US" sz="1800" b="1" dirty="0" smtClean="0"/>
          </a:p>
          <a:p>
            <a:pPr eaLnBrk="1" hangingPunct="1"/>
            <a:r>
              <a:rPr lang="en-US" sz="1800" dirty="0" smtClean="0"/>
              <a:t>1.   The right to inspect and review the student’s educational records within 45 days from the College receiving the request for access.  A  “Request to Review Student Education Record” form is available in and must be submitted to the Office of the Registrar.  </a:t>
            </a:r>
          </a:p>
          <a:p>
            <a:pPr eaLnBrk="1" hangingPunct="1"/>
            <a:r>
              <a:rPr lang="en-US" sz="1800" dirty="0" smtClean="0"/>
              <a:t>2.  The right to request the amendment of the student’s educational records that the student believes are inaccurate or misleading.</a:t>
            </a:r>
          </a:p>
          <a:p>
            <a:pPr eaLnBrk="1" hangingPunct="1"/>
            <a:r>
              <a:rPr lang="en-US" sz="1800" dirty="0" smtClean="0"/>
              <a:t>3.  The right to consent to disclosures of personally identifiable information contained in the student’s educational records, except to the extent that FERPA authorizes disclosure without consent.</a:t>
            </a:r>
          </a:p>
          <a:p>
            <a:pPr eaLnBrk="1" hangingPunct="1"/>
            <a:r>
              <a:rPr lang="en-US" sz="1800" dirty="0" smtClean="0"/>
              <a:t>4.  The right to file a complaint with the U. S. Department of Education concerning alleged failures by the College to comply with the requirements of FERPA. </a:t>
            </a:r>
          </a:p>
          <a:p>
            <a:pPr eaLnBrk="1" hangingPunct="1"/>
            <a:endParaRPr lang="en-US" sz="1800" dirty="0" smtClean="0"/>
          </a:p>
          <a:p>
            <a:pPr eaLnBrk="1" hangingPunct="1"/>
            <a:r>
              <a:rPr lang="en-US" sz="1800" i="1" dirty="0" smtClean="0"/>
              <a:t>More detailed information about these 4 rights is available in the 2009-2010 Flagler College Catalog on pages 134-135.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Education Record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What is an education record?</a:t>
            </a: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Any record maintained by the institution from which a student can be personally identified (can include, but is not limited to, below items).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Grades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Schedules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Transcripts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LMS information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Advising information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Financial Aid information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Student billing information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Student photos</a:t>
            </a:r>
          </a:p>
          <a:p>
            <a:pPr lvl="2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Advising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FAQs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4864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Who is a </a:t>
            </a:r>
            <a:r>
              <a:rPr lang="en-US" sz="2050" b="1" dirty="0" smtClean="0">
                <a:solidFill>
                  <a:schemeClr val="accent1">
                    <a:lumMod val="75000"/>
                  </a:schemeClr>
                </a:solidFill>
              </a:rPr>
              <a:t>School Official</a:t>
            </a: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Someone Flagler College has employed, contracted with, or has an official relationship with who would need to access pertinent educational data to perform his/her designated job functions.  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I have access to information that I do not need to perform my duties/functions, </a:t>
            </a:r>
            <a:r>
              <a:rPr lang="en-US" sz="2050" b="1" dirty="0" smtClean="0">
                <a:solidFill>
                  <a:schemeClr val="accent1">
                    <a:lumMod val="75000"/>
                  </a:schemeClr>
                </a:solidFill>
              </a:rPr>
              <a:t>can I legally view, use, share, or disseminate this information</a:t>
            </a: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No, even though you have access to information, you are not legally able to view, use, share, or disseminate the information; you’re on your honor to keep that information secure.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What is </a:t>
            </a:r>
            <a:r>
              <a:rPr lang="en-US" sz="2050" b="1" dirty="0" smtClean="0">
                <a:solidFill>
                  <a:schemeClr val="accent1">
                    <a:lumMod val="75000"/>
                  </a:schemeClr>
                </a:solidFill>
              </a:rPr>
              <a:t>Directory Information</a:t>
            </a: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Directory information is information that is generally not considered harmful or an invasion of privacy if released, it can also be disclosed to outside organizations without </a:t>
            </a:r>
            <a:r>
              <a:rPr lang="en-US" sz="2050" smtClean="0">
                <a:solidFill>
                  <a:schemeClr val="accent1">
                    <a:lumMod val="75000"/>
                  </a:schemeClr>
                </a:solidFill>
              </a:rPr>
              <a:t>a student's </a:t>
            </a: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prior written consent.  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I have been </a:t>
            </a:r>
            <a:r>
              <a:rPr lang="en-US" sz="2050" b="1" dirty="0" smtClean="0">
                <a:solidFill>
                  <a:schemeClr val="accent1">
                    <a:lumMod val="75000"/>
                  </a:schemeClr>
                </a:solidFill>
              </a:rPr>
              <a:t>asked to release student information </a:t>
            </a: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and do not know whether I can even with a FERPA Release; what should I do?</a:t>
            </a: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sz="2050" dirty="0" smtClean="0">
                <a:solidFill>
                  <a:schemeClr val="accent1">
                    <a:lumMod val="75000"/>
                  </a:schemeClr>
                </a:solidFill>
              </a:rPr>
              <a:t>Contact the Office of the Registrar (x-372) for clarification.  Its better to be safe than sorry!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/>
          <p:cNvPicPr>
            <a:picLocks noChangeAspect="1" noChangeArrowheads="1"/>
          </p:cNvPicPr>
          <p:nvPr/>
        </p:nvPicPr>
        <p:blipFill>
          <a:blip r:embed="rId2" cstate="print"/>
          <a:srcRect l="22656" t="21875" r="22656" b="6250"/>
          <a:stretch>
            <a:fillRect/>
          </a:stretch>
        </p:blipFill>
        <p:spPr bwMode="auto">
          <a:xfrm>
            <a:off x="969963" y="0"/>
            <a:ext cx="68786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Is a Release on File?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 l="14063" t="21875" r="11719" b="9375"/>
          <a:stretch>
            <a:fillRect/>
          </a:stretch>
        </p:blipFill>
        <p:spPr bwMode="auto">
          <a:xfrm>
            <a:off x="457200" y="1035050"/>
            <a:ext cx="8382000" cy="582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299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 Minute  on  FERPA</vt:lpstr>
      <vt:lpstr>FERPA provides Students with 4 Basic Rights</vt:lpstr>
      <vt:lpstr>Education Record</vt:lpstr>
      <vt:lpstr>FAQs</vt:lpstr>
      <vt:lpstr>Slide 5</vt:lpstr>
      <vt:lpstr>Is a Release on File?</vt:lpstr>
    </vt:vector>
  </TitlesOfParts>
  <Company>Flagler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kibbeesm</dc:creator>
  <cp:lastModifiedBy>ecantu</cp:lastModifiedBy>
  <cp:revision>38</cp:revision>
  <dcterms:created xsi:type="dcterms:W3CDTF">2009-10-08T14:31:42Z</dcterms:created>
  <dcterms:modified xsi:type="dcterms:W3CDTF">2009-10-19T18:51:05Z</dcterms:modified>
</cp:coreProperties>
</file>